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/>
              <a:t>Современные педагогические </a:t>
            </a:r>
            <a:r>
              <a:rPr lang="ru-RU" sz="4400" b="1" dirty="0" smtClean="0"/>
              <a:t>технологии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42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Определить педагогическую технологию по высказыванию знаменитых людей: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3200" dirty="0"/>
              <a:t>Плохой учитель преподносит истину, хороший – учит ее находить (</a:t>
            </a:r>
            <a:r>
              <a:rPr lang="ru-RU" sz="3200" i="1" dirty="0"/>
              <a:t>А. </a:t>
            </a:r>
            <a:r>
              <a:rPr lang="ru-RU" sz="3200" i="1" dirty="0" err="1"/>
              <a:t>Дистервег</a:t>
            </a:r>
            <a:r>
              <a:rPr lang="ru-RU" sz="3200" i="1" dirty="0"/>
              <a:t>) – </a:t>
            </a:r>
            <a:r>
              <a:rPr lang="ru-RU" sz="3200" dirty="0"/>
              <a:t>Технология проблемного </a:t>
            </a:r>
            <a:r>
              <a:rPr lang="ru-RU" sz="3200" dirty="0" smtClean="0"/>
              <a:t>обучения</a:t>
            </a:r>
          </a:p>
          <a:p>
            <a:r>
              <a:rPr lang="ru-RU" sz="3200" dirty="0"/>
              <a:t>Если у каждого из двух собеседников будет по яблоку и они обменяются ими,  то ничего не изменится. Но если собеседники обменяются идеями, то у каждого их станет в два раза больше (</a:t>
            </a:r>
            <a:r>
              <a:rPr lang="ru-RU" sz="3200" i="1" dirty="0"/>
              <a:t>Б. Шоу</a:t>
            </a:r>
            <a:r>
              <a:rPr lang="ru-RU" sz="3200" dirty="0"/>
              <a:t>) </a:t>
            </a:r>
            <a:r>
              <a:rPr lang="ru-RU" sz="3200" dirty="0" smtClean="0"/>
              <a:t>-</a:t>
            </a:r>
            <a:endParaRPr lang="ru-RU" sz="3200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59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Определить педагогическую технологию по высказыванию знаменитых людей: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/>
              <a:t>Если у каждого из двух собеседников будет по яблоку и они обменяются ими,  то ничего не изменится. Но если собеседники обменяются идеями, то у каждого их станет в два раза больше (</a:t>
            </a:r>
            <a:r>
              <a:rPr lang="ru-RU" sz="3200" i="1" dirty="0"/>
              <a:t>Б. Шоу</a:t>
            </a:r>
            <a:r>
              <a:rPr lang="ru-RU" sz="3200" dirty="0"/>
              <a:t>) - Интерактивные технологии</a:t>
            </a:r>
          </a:p>
          <a:p>
            <a:r>
              <a:rPr lang="ru-RU" sz="3200" dirty="0"/>
              <a:t>Человек по своей природе существо коллективистическое,  возникшее и развивающееся в коллективе,  через коллектив и для коллектива (</a:t>
            </a:r>
            <a:r>
              <a:rPr lang="ru-RU" sz="3200" i="1" dirty="0" err="1"/>
              <a:t>А.С.Макаренко</a:t>
            </a:r>
            <a:r>
              <a:rPr lang="ru-RU" sz="3200" i="1" dirty="0"/>
              <a:t>) –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1989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Определить педагогическую технологию по высказыванию знаменитых людей: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80552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Человек по своей природе существо коллективистическое,  возникшее и развивающееся в коллективе,  через коллектив и для коллектива (</a:t>
            </a:r>
            <a:r>
              <a:rPr lang="ru-RU" sz="3200" i="1" dirty="0" err="1"/>
              <a:t>А.С.Макаренко</a:t>
            </a:r>
            <a:r>
              <a:rPr lang="ru-RU" sz="3200" i="1" dirty="0"/>
              <a:t>) – </a:t>
            </a:r>
            <a:r>
              <a:rPr lang="ru-RU" sz="3200" dirty="0"/>
              <a:t>Технологии коллективного творческого </a:t>
            </a:r>
            <a:r>
              <a:rPr lang="ru-RU" sz="3200" dirty="0" smtClean="0"/>
              <a:t>воспитания</a:t>
            </a:r>
          </a:p>
          <a:p>
            <a:pPr lvl="0"/>
            <a:r>
              <a:rPr lang="ru-RU" sz="3200" dirty="0"/>
              <a:t>Все науки настолько связаны между собою, что легче изучать их все сразу, нежели какую-либо одну  из них в отдельности от всех прочих (</a:t>
            </a:r>
            <a:r>
              <a:rPr lang="ru-RU" sz="3200" i="1" dirty="0"/>
              <a:t>Р. Декарт) – </a:t>
            </a:r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37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Определить педагогическую технологию по высказыванию знаменитых людей: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/>
              <a:t>Все науки настолько связаны между собою, что легче изучать их все сразу, нежели какую-либо одну  из них в отдельности от всех прочих (</a:t>
            </a:r>
            <a:r>
              <a:rPr lang="ru-RU" sz="3200" i="1" dirty="0"/>
              <a:t>Р. Декарт) – </a:t>
            </a:r>
            <a:r>
              <a:rPr lang="ru-RU" sz="3200" dirty="0"/>
              <a:t>Технология интеграции в </a:t>
            </a:r>
            <a:r>
              <a:rPr lang="ru-RU" sz="3200" dirty="0" smtClean="0"/>
              <a:t>образовании.</a:t>
            </a:r>
          </a:p>
          <a:p>
            <a:r>
              <a:rPr lang="ru-RU" sz="3200" dirty="0"/>
              <a:t>Я не знаю большей красоты, чем здоровье  (</a:t>
            </a:r>
            <a:r>
              <a:rPr lang="ru-RU" sz="3200" i="1" dirty="0"/>
              <a:t>Г. Гейне) – 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7574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Определить педагогическую технологию по высказыванию знаменитых людей: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/>
              <a:t>Я не знаю большей красоты, чем </a:t>
            </a:r>
            <a:r>
              <a:rPr lang="ru-RU" sz="3200" dirty="0" smtClean="0"/>
              <a:t>здоровье      </a:t>
            </a:r>
            <a:r>
              <a:rPr lang="ru-RU" sz="3200" dirty="0"/>
              <a:t>(</a:t>
            </a:r>
            <a:r>
              <a:rPr lang="ru-RU" sz="3200" i="1" dirty="0"/>
              <a:t>Г. Гейне) – </a:t>
            </a:r>
            <a:r>
              <a:rPr lang="ru-RU" sz="3200" dirty="0" err="1"/>
              <a:t>Здоровьесберегающие</a:t>
            </a:r>
            <a:r>
              <a:rPr lang="ru-RU" sz="3200" dirty="0"/>
              <a:t> технологии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90417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Традиционная технология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752349"/>
              </p:ext>
            </p:extLst>
          </p:nvPr>
        </p:nvGraphicFramePr>
        <p:xfrm>
          <a:off x="124690" y="2058610"/>
          <a:ext cx="11147367" cy="44272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70111">
                  <a:extLst>
                    <a:ext uri="{9D8B030D-6E8A-4147-A177-3AD203B41FA5}">
                      <a16:colId xmlns:a16="http://schemas.microsoft.com/office/drawing/2014/main" val="1797765362"/>
                    </a:ext>
                  </a:extLst>
                </a:gridCol>
                <a:gridCol w="5577256">
                  <a:extLst>
                    <a:ext uri="{9D8B030D-6E8A-4147-A177-3AD203B41FA5}">
                      <a16:colId xmlns:a16="http://schemas.microsoft.com/office/drawing/2014/main" val="2647549459"/>
                    </a:ext>
                  </a:extLst>
                </a:gridCol>
              </a:tblGrid>
              <a:tr h="190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Положительные стороны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6" marR="537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Отрицательные стороны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6" marR="53756" marT="0" marB="0"/>
                </a:tc>
                <a:extLst>
                  <a:ext uri="{0D108BD9-81ED-4DB2-BD59-A6C34878D82A}">
                    <a16:rowId xmlns:a16="http://schemas.microsoft.com/office/drawing/2014/main" val="2871055447"/>
                  </a:ext>
                </a:extLst>
              </a:tr>
              <a:tr h="3967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Систематический характер обучения.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Упорядоченная, логически правильная подача учебного материала.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Организационная четкость</a:t>
                      </a:r>
                      <a:r>
                        <a:rPr lang="ru-RU" sz="2800" dirty="0" smtClean="0">
                          <a:effectLst/>
                        </a:rPr>
                        <a:t>.</a:t>
                      </a:r>
                      <a:endParaRPr lang="ru-RU" sz="2800" dirty="0">
                        <a:effectLst/>
                      </a:endParaRPr>
                    </a:p>
                  </a:txBody>
                  <a:tcPr marL="53756" marR="537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Шаблонное построение.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Нерациональное распределение времени на уроке</a:t>
                      </a:r>
                      <a:r>
                        <a:rPr lang="ru-RU" sz="28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На уроке обеспечивается лишь первоначальная ориентировка в материале.</a:t>
                      </a:r>
                    </a:p>
                  </a:txBody>
                  <a:tcPr marL="53756" marR="53756" marT="0" marB="0"/>
                </a:tc>
                <a:extLst>
                  <a:ext uri="{0D108BD9-81ED-4DB2-BD59-A6C34878D82A}">
                    <a16:rowId xmlns:a16="http://schemas.microsoft.com/office/drawing/2014/main" val="3246745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01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Традиционная технология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655168"/>
              </p:ext>
            </p:extLst>
          </p:nvPr>
        </p:nvGraphicFramePr>
        <p:xfrm>
          <a:off x="0" y="2017926"/>
          <a:ext cx="11130742" cy="50776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61803">
                  <a:extLst>
                    <a:ext uri="{9D8B030D-6E8A-4147-A177-3AD203B41FA5}">
                      <a16:colId xmlns:a16="http://schemas.microsoft.com/office/drawing/2014/main" val="1096736195"/>
                    </a:ext>
                  </a:extLst>
                </a:gridCol>
                <a:gridCol w="5568939">
                  <a:extLst>
                    <a:ext uri="{9D8B030D-6E8A-4147-A177-3AD203B41FA5}">
                      <a16:colId xmlns:a16="http://schemas.microsoft.com/office/drawing/2014/main" val="3327429476"/>
                    </a:ext>
                  </a:extLst>
                </a:gridCol>
              </a:tblGrid>
              <a:tr h="221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Положительные стороны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6" marR="537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Отрицательные стороны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6" marR="53756" marT="0" marB="0"/>
                </a:tc>
                <a:extLst>
                  <a:ext uri="{0D108BD9-81ED-4DB2-BD59-A6C34878D82A}">
                    <a16:rowId xmlns:a16="http://schemas.microsoft.com/office/drawing/2014/main" val="759485411"/>
                  </a:ext>
                </a:extLst>
              </a:tr>
              <a:tr h="4618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Постоянное </a:t>
                      </a:r>
                      <a:r>
                        <a:rPr lang="ru-RU" sz="2800" dirty="0">
                          <a:effectLst/>
                        </a:rPr>
                        <a:t>эмоциональное воздействие личности учителя.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Оптимальные затраты ресурсов при массовом обучении.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56" marR="537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Учащиеся </a:t>
                      </a:r>
                      <a:r>
                        <a:rPr lang="ru-RU" sz="2800" dirty="0">
                          <a:effectLst/>
                        </a:rPr>
                        <a:t>изолируются от общения друг с другом.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Отсутствие самостоятельности.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Пассивность или видимость активности учащихся.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Слабая речевая </a:t>
                      </a:r>
                      <a:r>
                        <a:rPr lang="ru-RU" sz="2800" dirty="0" smtClean="0">
                          <a:effectLst/>
                        </a:rPr>
                        <a:t>деятельность.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Слабая обратная связь</a:t>
                      </a:r>
                      <a:r>
                        <a:rPr lang="ru-RU" sz="2800" dirty="0" smtClean="0">
                          <a:effectLst/>
                        </a:rPr>
                        <a:t>.</a:t>
                      </a:r>
                      <a:endParaRPr lang="ru-RU" sz="2800" dirty="0">
                        <a:effectLst/>
                      </a:endParaRPr>
                    </a:p>
                  </a:txBody>
                  <a:tcPr marL="53756" marR="53756" marT="0" marB="0"/>
                </a:tc>
                <a:extLst>
                  <a:ext uri="{0D108BD9-81ED-4DB2-BD59-A6C34878D82A}">
                    <a16:rowId xmlns:a16="http://schemas.microsoft.com/office/drawing/2014/main" val="3545462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934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педагогические технологии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604191"/>
              </p:ext>
            </p:extLst>
          </p:nvPr>
        </p:nvGraphicFramePr>
        <p:xfrm>
          <a:off x="0" y="1997374"/>
          <a:ext cx="12192000" cy="50796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92093">
                  <a:extLst>
                    <a:ext uri="{9D8B030D-6E8A-4147-A177-3AD203B41FA5}">
                      <a16:colId xmlns:a16="http://schemas.microsoft.com/office/drawing/2014/main" val="1925675828"/>
                    </a:ext>
                  </a:extLst>
                </a:gridCol>
                <a:gridCol w="6099907">
                  <a:extLst>
                    <a:ext uri="{9D8B030D-6E8A-4147-A177-3AD203B41FA5}">
                      <a16:colId xmlns:a16="http://schemas.microsoft.com/office/drawing/2014/main" val="3757391380"/>
                    </a:ext>
                  </a:extLst>
                </a:gridCol>
              </a:tblGrid>
              <a:tr h="240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Положительные стороны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Отрицательные стороны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3974049548"/>
                  </a:ext>
                </a:extLst>
              </a:tr>
              <a:tr h="4620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развивает мыслительные способности,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вызывает интерес к учению, пробуждает творческие силы.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Появляется возможность более  эффективно работать с трудными учащимися; </a:t>
                      </a: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не всегда можно применять из-за характера изучаемого материала, неподготовленности учащихся,  квалификации учителя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требует большого времени педагога для подготовки;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109732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38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педагогические технологии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829952"/>
              </p:ext>
            </p:extLst>
          </p:nvPr>
        </p:nvGraphicFramePr>
        <p:xfrm>
          <a:off x="0" y="1989061"/>
          <a:ext cx="12192000" cy="50322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92093">
                  <a:extLst>
                    <a:ext uri="{9D8B030D-6E8A-4147-A177-3AD203B41FA5}">
                      <a16:colId xmlns:a16="http://schemas.microsoft.com/office/drawing/2014/main" val="3062827784"/>
                    </a:ext>
                  </a:extLst>
                </a:gridCol>
                <a:gridCol w="6099907">
                  <a:extLst>
                    <a:ext uri="{9D8B030D-6E8A-4147-A177-3AD203B41FA5}">
                      <a16:colId xmlns:a16="http://schemas.microsoft.com/office/drawing/2014/main" val="4211543706"/>
                    </a:ext>
                  </a:extLst>
                </a:gridCol>
              </a:tblGrid>
              <a:tr h="237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Положительные стороны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Отрицательные стороны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58039250"/>
                  </a:ext>
                </a:extLst>
              </a:tr>
              <a:tr h="4572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наглядность </a:t>
                      </a:r>
                      <a:r>
                        <a:rPr lang="ru-RU" sz="2800" dirty="0">
                          <a:effectLst/>
                        </a:rPr>
                        <a:t>учебного материала;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объективность контроля;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демонстрация динамических процессов, явлений;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возможность самостоятельно учащимся выбирать скорость </a:t>
                      </a:r>
                      <a:r>
                        <a:rPr lang="ru-RU" sz="2800" dirty="0" smtClean="0">
                          <a:effectLst/>
                        </a:rPr>
                        <a:t>обучения.</a:t>
                      </a:r>
                      <a:endParaRPr lang="ru-RU" sz="2800" dirty="0">
                        <a:effectLst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необходима </a:t>
                      </a:r>
                      <a:r>
                        <a:rPr lang="ru-RU" sz="2800" dirty="0">
                          <a:effectLst/>
                        </a:rPr>
                        <a:t>соответствующая квалификация для работы на ПК;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подготовленность учащихся к использованию данной технологии.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154611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23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педагогические технологии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773146"/>
              </p:ext>
            </p:extLst>
          </p:nvPr>
        </p:nvGraphicFramePr>
        <p:xfrm>
          <a:off x="58189" y="1978429"/>
          <a:ext cx="12036829" cy="42062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14557">
                  <a:extLst>
                    <a:ext uri="{9D8B030D-6E8A-4147-A177-3AD203B41FA5}">
                      <a16:colId xmlns:a16="http://schemas.microsoft.com/office/drawing/2014/main" val="927908714"/>
                    </a:ext>
                  </a:extLst>
                </a:gridCol>
                <a:gridCol w="6022272">
                  <a:extLst>
                    <a:ext uri="{9D8B030D-6E8A-4147-A177-3AD203B41FA5}">
                      <a16:colId xmlns:a16="http://schemas.microsoft.com/office/drawing/2014/main" val="3448795154"/>
                    </a:ext>
                  </a:extLst>
                </a:gridCol>
              </a:tblGrid>
              <a:tr h="19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Положительные стороны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3696091119"/>
                  </a:ext>
                </a:extLst>
              </a:tr>
              <a:tr h="3715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углубление </a:t>
                      </a:r>
                      <a:r>
                        <a:rPr lang="ru-RU" sz="2800" dirty="0">
                          <a:effectLst/>
                        </a:rPr>
                        <a:t>межпредметных связей за счет интеграции информационной и предметной подготовки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18" marR="58018" marT="0" marB="0"/>
                </a:tc>
                <a:extLst>
                  <a:ext uri="{0D108BD9-81ED-4DB2-BD59-A6C34878D82A}">
                    <a16:rowId xmlns:a16="http://schemas.microsoft.com/office/drawing/2014/main" val="1657795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41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444048"/>
          </a:xfrm>
        </p:spPr>
      </p:pic>
    </p:spTree>
    <p:extLst>
      <p:ext uri="{BB962C8B-B14F-4D97-AF65-F5344CB8AC3E}">
        <p14:creationId xmlns:p14="http://schemas.microsoft.com/office/powerpoint/2010/main" val="2054990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30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4369"/>
          </a:xfrm>
        </p:spPr>
      </p:pic>
    </p:spTree>
    <p:extLst>
      <p:ext uri="{BB962C8B-B14F-4D97-AF65-F5344CB8AC3E}">
        <p14:creationId xmlns:p14="http://schemas.microsoft.com/office/powerpoint/2010/main" val="122931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Слово </a:t>
            </a:r>
            <a:r>
              <a:rPr lang="ru-RU" b="1" dirty="0"/>
              <a:t>«технология»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происходит </a:t>
            </a:r>
            <a:r>
              <a:rPr lang="ru-RU" sz="4800" dirty="0"/>
              <a:t>от греческих </a:t>
            </a:r>
            <a:r>
              <a:rPr lang="ru-RU" sz="4800" b="1" i="1" dirty="0" err="1"/>
              <a:t>techno</a:t>
            </a:r>
            <a:r>
              <a:rPr lang="ru-RU" sz="4800" i="1" dirty="0"/>
              <a:t> </a:t>
            </a:r>
            <a:r>
              <a:rPr lang="ru-RU" sz="4800" dirty="0"/>
              <a:t>– это значит искусство, мастерство, умение и </a:t>
            </a:r>
            <a:r>
              <a:rPr lang="ru-RU" sz="4800" b="1" i="1" dirty="0" err="1"/>
              <a:t>logos</a:t>
            </a:r>
            <a:r>
              <a:rPr lang="ru-RU" sz="4800" b="1" dirty="0"/>
              <a:t> </a:t>
            </a:r>
            <a:r>
              <a:rPr lang="ru-RU" sz="4800" dirty="0"/>
              <a:t>– наука, закон. </a:t>
            </a:r>
            <a:endParaRPr lang="ru-RU" sz="4800" dirty="0" smtClean="0"/>
          </a:p>
          <a:p>
            <a:r>
              <a:rPr lang="ru-RU" sz="4800" dirty="0" smtClean="0"/>
              <a:t>Дословно </a:t>
            </a:r>
            <a:r>
              <a:rPr lang="ru-RU" sz="4800" dirty="0"/>
              <a:t>«технология» – наука о мастерстве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3943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Педагогическая технология –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это </a:t>
            </a:r>
            <a:r>
              <a:rPr lang="ru-RU" sz="3600" b="1" dirty="0"/>
              <a:t>системный метод создания, применения и определения всего процесса преподавания и усвоения</a:t>
            </a:r>
            <a:r>
              <a:rPr lang="ru-RU" sz="3600" dirty="0"/>
              <a:t> знаний с учетом технических и человеческих ресурсов и их взаимодействия, ставящий своей задачей оптимизацию форм образования </a:t>
            </a:r>
            <a:r>
              <a:rPr lang="ru-RU" dirty="0"/>
              <a:t>(</a:t>
            </a:r>
            <a:r>
              <a:rPr lang="ru-RU" dirty="0" smtClean="0"/>
              <a:t>ЮНЕСКО)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49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Какие технологии на взгляд педагога являются эффективными, а на взгляд обучающихся с помощью каких технологий интересно получать знания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4997272" cy="3599316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/>
              <a:t>развивающее обучение</a:t>
            </a:r>
          </a:p>
          <a:p>
            <a:pPr lvl="0"/>
            <a:r>
              <a:rPr lang="ru-RU" dirty="0"/>
              <a:t>проблемное обучение</a:t>
            </a:r>
          </a:p>
          <a:p>
            <a:pPr lvl="0"/>
            <a:r>
              <a:rPr lang="ru-RU" dirty="0"/>
              <a:t>коллективную систему обучения</a:t>
            </a:r>
          </a:p>
          <a:p>
            <a:pPr lvl="0"/>
            <a:r>
              <a:rPr lang="ru-RU" dirty="0"/>
              <a:t>технологию изучения изобретательских задач (ТРИЗ)</a:t>
            </a:r>
          </a:p>
          <a:p>
            <a:pPr lvl="0"/>
            <a:r>
              <a:rPr lang="ru-RU" dirty="0"/>
              <a:t>исследовательские методы в обучении</a:t>
            </a:r>
          </a:p>
          <a:p>
            <a:pPr lvl="0"/>
            <a:r>
              <a:rPr lang="ru-RU" dirty="0"/>
              <a:t>проектные методы обучения</a:t>
            </a:r>
          </a:p>
          <a:p>
            <a:pPr lvl="0"/>
            <a:r>
              <a:rPr lang="ru-RU" dirty="0"/>
              <a:t>игровые </a:t>
            </a:r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986867" y="2480960"/>
            <a:ext cx="56010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обучение в сотрудничестве (командная, групповая работа)</a:t>
            </a:r>
          </a:p>
          <a:p>
            <a:r>
              <a:rPr lang="ru-RU" dirty="0" smtClean="0"/>
              <a:t>ИКТ-технологии</a:t>
            </a:r>
          </a:p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</a:t>
            </a:r>
          </a:p>
          <a:p>
            <a:r>
              <a:rPr lang="ru-RU" dirty="0" smtClean="0"/>
              <a:t>модульные технологии</a:t>
            </a:r>
          </a:p>
          <a:p>
            <a:r>
              <a:rPr lang="ru-RU" dirty="0" smtClean="0"/>
              <a:t>классно-урочная технология обучения</a:t>
            </a:r>
          </a:p>
          <a:p>
            <a:r>
              <a:rPr lang="ru-RU" dirty="0" smtClean="0"/>
              <a:t>технология «Портфолио»</a:t>
            </a:r>
          </a:p>
          <a:p>
            <a:r>
              <a:rPr lang="ru-RU" dirty="0" smtClean="0"/>
              <a:t>технология дифференцированного обучения</a:t>
            </a:r>
          </a:p>
          <a:p>
            <a:r>
              <a:rPr lang="ru-RU" dirty="0" smtClean="0"/>
              <a:t>личностно-ориентированные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12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Определить педагогическую технологию по высказыванию знаменитых людей: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/>
              <a:t>Человеческая культура возникла и развертывается в игре и как игра (Й. </a:t>
            </a:r>
            <a:r>
              <a:rPr lang="ru-RU" sz="3200" dirty="0" err="1"/>
              <a:t>Хейзинга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6955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Определить педагогическую технологию по высказыванию знаменитых людей: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/>
              <a:t>Человеческая культура возникла и развертывается в игре и как игра </a:t>
            </a:r>
            <a:r>
              <a:rPr lang="ru-RU" sz="3600" dirty="0" smtClean="0"/>
              <a:t>          (</a:t>
            </a:r>
            <a:r>
              <a:rPr lang="ru-RU" sz="3600" dirty="0"/>
              <a:t>Й. </a:t>
            </a:r>
            <a:r>
              <a:rPr lang="ru-RU" sz="3600" dirty="0" err="1"/>
              <a:t>Хейзинга</a:t>
            </a:r>
            <a:r>
              <a:rPr lang="ru-RU" sz="3600" dirty="0"/>
              <a:t>) – Игровые </a:t>
            </a:r>
            <a:r>
              <a:rPr lang="ru-RU" sz="3600" dirty="0" smtClean="0"/>
              <a:t>технологии</a:t>
            </a:r>
          </a:p>
          <a:p>
            <a:r>
              <a:rPr lang="ru-RU" sz="3600" dirty="0"/>
              <a:t>Обучение – это общение человека с человечеством (</a:t>
            </a:r>
            <a:r>
              <a:rPr lang="ru-RU" sz="3600" i="1" dirty="0"/>
              <a:t>А. Петровский) – </a:t>
            </a:r>
            <a:endParaRPr lang="ru-RU" sz="3600" dirty="0"/>
          </a:p>
          <a:p>
            <a:pPr lvl="0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3558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Определить педагогическую технологию по высказыванию знаменитых людей: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Обучение </a:t>
            </a:r>
            <a:r>
              <a:rPr lang="ru-RU" sz="3200" dirty="0"/>
              <a:t>– это общение человека с человечеством </a:t>
            </a:r>
            <a:r>
              <a:rPr lang="ru-RU" sz="3200" dirty="0" smtClean="0"/>
              <a:t>                 (</a:t>
            </a:r>
            <a:r>
              <a:rPr lang="ru-RU" sz="3200" i="1" dirty="0"/>
              <a:t>А. Петровский) – </a:t>
            </a:r>
            <a:r>
              <a:rPr lang="ru-RU" sz="3200" dirty="0"/>
              <a:t>Коллективный способ </a:t>
            </a:r>
            <a:r>
              <a:rPr lang="ru-RU" sz="3200" dirty="0" smtClean="0"/>
              <a:t>обучения</a:t>
            </a:r>
          </a:p>
          <a:p>
            <a:pPr lvl="0"/>
            <a:r>
              <a:rPr lang="ru-RU" sz="3200" dirty="0"/>
              <a:t>Плохой учитель преподносит истину, хороший – учит ее находить (</a:t>
            </a:r>
            <a:r>
              <a:rPr lang="ru-RU" sz="3200" i="1" dirty="0"/>
              <a:t>А. </a:t>
            </a:r>
            <a:r>
              <a:rPr lang="ru-RU" sz="3200" i="1" dirty="0" err="1"/>
              <a:t>Дистервег</a:t>
            </a:r>
            <a:r>
              <a:rPr lang="ru-RU" sz="3200" i="1" dirty="0"/>
              <a:t>) – 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780207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34</TotalTime>
  <Words>718</Words>
  <Application>Microsoft Office PowerPoint</Application>
  <PresentationFormat>Широкоэкранный</PresentationFormat>
  <Paragraphs>86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Берлин</vt:lpstr>
      <vt:lpstr>Современные педагогические технологии</vt:lpstr>
      <vt:lpstr>Презентация PowerPoint</vt:lpstr>
      <vt:lpstr>Презентация PowerPoint</vt:lpstr>
      <vt:lpstr>Слово «технология»</vt:lpstr>
      <vt:lpstr>Педагогическая технология –</vt:lpstr>
      <vt:lpstr>Какие технологии на взгляд педагога являются эффективными, а на взгляд обучающихся с помощью каких технологий интересно получать знания.</vt:lpstr>
      <vt:lpstr>Определить педагогическую технологию по высказыванию знаменитых людей:</vt:lpstr>
      <vt:lpstr>Определить педагогическую технологию по высказыванию знаменитых людей:</vt:lpstr>
      <vt:lpstr>Определить педагогическую технологию по высказыванию знаменитых людей:</vt:lpstr>
      <vt:lpstr>Определить педагогическую технологию по высказыванию знаменитых людей:</vt:lpstr>
      <vt:lpstr>Определить педагогическую технологию по высказыванию знаменитых людей:</vt:lpstr>
      <vt:lpstr>Определить педагогическую технологию по высказыванию знаменитых людей:</vt:lpstr>
      <vt:lpstr>Определить педагогическую технологию по высказыванию знаменитых людей:</vt:lpstr>
      <vt:lpstr>Определить педагогическую технологию по высказыванию знаменитых людей:</vt:lpstr>
      <vt:lpstr>Традиционная технология</vt:lpstr>
      <vt:lpstr>Традиционная технология</vt:lpstr>
      <vt:lpstr>Современные педагогические технологии</vt:lpstr>
      <vt:lpstr>Современные педагогические технологии</vt:lpstr>
      <vt:lpstr>Современные педагогические технологии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педагогические технологии</dc:title>
  <dc:creator>User</dc:creator>
  <cp:lastModifiedBy>User</cp:lastModifiedBy>
  <cp:revision>4</cp:revision>
  <dcterms:created xsi:type="dcterms:W3CDTF">2021-10-19T09:17:00Z</dcterms:created>
  <dcterms:modified xsi:type="dcterms:W3CDTF">2021-10-19T09:51:07Z</dcterms:modified>
</cp:coreProperties>
</file>